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</p:sldMasterIdLst>
  <p:notesMasterIdLst>
    <p:notesMasterId r:id="rId13"/>
  </p:notesMasterIdLst>
  <p:handoutMasterIdLst>
    <p:handoutMasterId r:id="rId14"/>
  </p:handoutMasterIdLst>
  <p:sldIdLst>
    <p:sldId id="2147480130" r:id="rId4"/>
    <p:sldId id="2147480141" r:id="rId5"/>
    <p:sldId id="2147480142" r:id="rId6"/>
    <p:sldId id="2147480136" r:id="rId7"/>
    <p:sldId id="2147480137" r:id="rId8"/>
    <p:sldId id="2147480138" r:id="rId9"/>
    <p:sldId id="2147480139" r:id="rId10"/>
    <p:sldId id="2147479981" r:id="rId11"/>
    <p:sldId id="2147480126" r:id="rId1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170C3F"/>
    <a:srgbClr val="7B17F8"/>
    <a:srgbClr val="B2A1E8"/>
    <a:srgbClr val="C914BA"/>
    <a:srgbClr val="B01EC5"/>
    <a:srgbClr val="403BDF"/>
    <a:srgbClr val="8D28CF"/>
    <a:srgbClr val="C316BA"/>
    <a:srgbClr val="9D2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164C9-728A-4EF1-8BA9-459E7CF1E20A}" v="3" dt="2024-08-06T21:22:44.4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microsoft.com/office/2018/10/relationships/authors" Target="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8/6/2024 2:55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8/6/2024 2:55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8/6/2024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8/6/2024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8/6/2024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0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5944-F341-AD9A-78A2-55210B72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1930538"/>
            <a:ext cx="7288402" cy="27084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/>
              <a:t>Infuse AI in your </a:t>
            </a:r>
            <a:br>
              <a:rPr lang="en-US" sz="4400"/>
            </a:br>
            <a:r>
              <a:rPr lang="en-US" sz="4400"/>
              <a:t>Windows apps with Windows Copilot Runtime and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6ED0D-36CC-1CD7-0D2F-500095508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0" y="5298140"/>
            <a:ext cx="5430837" cy="609398"/>
          </a:xfrm>
        </p:spPr>
        <p:txBody>
          <a:bodyPr/>
          <a:lstStyle/>
          <a:p>
            <a:r>
              <a:rPr lang="en-US"/>
              <a:t>Nikola Metulev</a:t>
            </a:r>
          </a:p>
          <a:p>
            <a:r>
              <a:rPr lang="en-US"/>
              <a:t>@metulev</a:t>
            </a:r>
          </a:p>
        </p:txBody>
      </p:sp>
    </p:spTree>
    <p:extLst>
      <p:ext uri="{BB962C8B-B14F-4D97-AF65-F5344CB8AC3E}">
        <p14:creationId xmlns:p14="http://schemas.microsoft.com/office/powerpoint/2010/main" val="4032241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A14694-D4E5-D8E4-6789-56705607E39E}"/>
              </a:ext>
            </a:extLst>
          </p:cNvPr>
          <p:cNvSpPr txBox="1"/>
          <p:nvPr/>
        </p:nvSpPr>
        <p:spPr>
          <a:xfrm>
            <a:off x="2516366" y="2314405"/>
            <a:ext cx="7159268" cy="714967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14400">
              <a:defRPr sz="700">
                <a:solidFill>
                  <a:srgbClr val="FFFFFF"/>
                </a:solidFill>
                <a:latin typeface="Segoe UI"/>
              </a:defRPr>
            </a:lvl1pPr>
          </a:lstStyle>
          <a:p>
            <a:pPr algn="ctr"/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+ Experiences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D2591-E95B-4302-25F5-E519C68FCBF7}"/>
              </a:ext>
            </a:extLst>
          </p:cNvPr>
          <p:cNvSpPr txBox="1"/>
          <p:nvPr/>
        </p:nvSpPr>
        <p:spPr>
          <a:xfrm>
            <a:off x="2516366" y="3071516"/>
            <a:ext cx="7159268" cy="714967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14400">
              <a:defRPr sz="700">
                <a:solidFill>
                  <a:srgbClr val="FFFFFF"/>
                </a:solidFill>
                <a:latin typeface="Segoe UI"/>
              </a:defRPr>
            </a:lvl1pPr>
          </a:lstStyle>
          <a:p>
            <a:pPr algn="ctr"/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Copilot Library + On-device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73A28-70FB-991F-195D-1F6173902CDE}"/>
              </a:ext>
            </a:extLst>
          </p:cNvPr>
          <p:cNvSpPr txBox="1"/>
          <p:nvPr/>
        </p:nvSpPr>
        <p:spPr>
          <a:xfrm>
            <a:off x="2516366" y="3828627"/>
            <a:ext cx="7159268" cy="714967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14400">
              <a:defRPr sz="700">
                <a:solidFill>
                  <a:srgbClr val="FFFFFF"/>
                </a:solidFill>
                <a:latin typeface="Segoe UI"/>
              </a:defRPr>
            </a:lvl1pPr>
          </a:lstStyle>
          <a:p>
            <a:pPr algn="ctr"/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frameworks + toolchain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EE1E34-C769-4076-2B2A-805F982C99E0}"/>
              </a:ext>
            </a:extLst>
          </p:cNvPr>
          <p:cNvSpPr txBox="1">
            <a:spLocks/>
          </p:cNvSpPr>
          <p:nvPr/>
        </p:nvSpPr>
        <p:spPr>
          <a:xfrm>
            <a:off x="2296160" y="1169401"/>
            <a:ext cx="7599680" cy="777166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algn="ctr"/>
            <a:r>
              <a:rPr lang="en-US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Windows Copilot Runtime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4F6949-2B50-E343-468F-F8F568AFDF37}"/>
              </a:ext>
            </a:extLst>
          </p:cNvPr>
          <p:cNvSpPr txBox="1">
            <a:spLocks/>
          </p:cNvSpPr>
          <p:nvPr/>
        </p:nvSpPr>
        <p:spPr>
          <a:xfrm>
            <a:off x="5415280" y="4911432"/>
            <a:ext cx="1361440" cy="47866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algn="ctr"/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Silicon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C68151-499D-9901-3B5E-85BDB6F97EF0}"/>
              </a:ext>
            </a:extLst>
          </p:cNvPr>
          <p:cNvCxnSpPr>
            <a:cxnSpLocks/>
          </p:cNvCxnSpPr>
          <p:nvPr/>
        </p:nvCxnSpPr>
        <p:spPr>
          <a:xfrm>
            <a:off x="6776720" y="5140603"/>
            <a:ext cx="282448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191AE6-F2B8-A10A-2F2D-E7BDE9CE908C}"/>
              </a:ext>
            </a:extLst>
          </p:cNvPr>
          <p:cNvCxnSpPr>
            <a:cxnSpLocks/>
          </p:cNvCxnSpPr>
          <p:nvPr/>
        </p:nvCxnSpPr>
        <p:spPr>
          <a:xfrm flipH="1">
            <a:off x="2516366" y="5150763"/>
            <a:ext cx="275004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0834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629FA5-35A2-FDC6-80C0-943F54265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32851" r="14313" b="32851"/>
          <a:stretch/>
        </p:blipFill>
        <p:spPr bwMode="auto">
          <a:xfrm>
            <a:off x="6436358" y="5791409"/>
            <a:ext cx="1716662" cy="43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CapCut Logo - SVG, PNG, AI, EPS Vectors SVG, PNG, AI, EPS Vectors">
            <a:extLst>
              <a:ext uri="{FF2B5EF4-FFF2-40B4-BE49-F238E27FC236}">
                <a16:creationId xmlns:a16="http://schemas.microsoft.com/office/drawing/2014/main" id="{0382931E-4F30-42AC-05E1-09DAC99B8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994" y="5577947"/>
            <a:ext cx="1525377" cy="8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8327D9-E5B6-1C22-D3C4-A8F548ADA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51" y="4583463"/>
            <a:ext cx="1256262" cy="606168"/>
          </a:xfrm>
          <a:prstGeom prst="rect">
            <a:avLst/>
          </a:prstGeom>
        </p:spPr>
      </p:pic>
      <p:pic>
        <p:nvPicPr>
          <p:cNvPr id="5" name="Picture 2" descr="Logo&#10;&#10;Description automatically generated">
            <a:extLst>
              <a:ext uri="{FF2B5EF4-FFF2-40B4-BE49-F238E27FC236}">
                <a16:creationId xmlns:a16="http://schemas.microsoft.com/office/drawing/2014/main" id="{9BE42853-AEBD-34C7-FE9E-A6E24940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25" y="4677406"/>
            <a:ext cx="1451128" cy="37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ee the source image">
            <a:extLst>
              <a:ext uri="{FF2B5EF4-FFF2-40B4-BE49-F238E27FC236}">
                <a16:creationId xmlns:a16="http://schemas.microsoft.com/office/drawing/2014/main" id="{87A56146-57E1-2B19-F5E5-34E3037C3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888" y="2089121"/>
            <a:ext cx="516358" cy="51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2ABBC7D4-C7D5-EB81-6100-899A06A8B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973" y="4633837"/>
            <a:ext cx="1630002" cy="3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5F168A91-A9A6-490C-B8FD-3940FFE9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86" y="3322629"/>
            <a:ext cx="1770792" cy="58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 rainbow colored logo in a circle&#10;&#10;Description automatically generated">
            <a:extLst>
              <a:ext uri="{FF2B5EF4-FFF2-40B4-BE49-F238E27FC236}">
                <a16:creationId xmlns:a16="http://schemas.microsoft.com/office/drawing/2014/main" id="{2A727AC6-A3B0-52D6-D378-E88D85CE6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0775" y="5579252"/>
            <a:ext cx="855414" cy="8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AF4A3B1-D3C0-5216-A8B7-F42EC19F4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702" y="3450263"/>
            <a:ext cx="2240544" cy="35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F8138-8922-07E1-BFC5-E7CB49EAF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58993" y="4540954"/>
            <a:ext cx="1525378" cy="691186"/>
          </a:xfrm>
          <a:prstGeom prst="rect">
            <a:avLst/>
          </a:prstGeom>
        </p:spPr>
      </p:pic>
      <p:pic>
        <p:nvPicPr>
          <p:cNvPr id="12" name="Picture 2" descr="Microsoft Teams logo">
            <a:extLst>
              <a:ext uri="{FF2B5EF4-FFF2-40B4-BE49-F238E27FC236}">
                <a16:creationId xmlns:a16="http://schemas.microsoft.com/office/drawing/2014/main" id="{E3CC2864-4D6B-23DD-CDED-1FB3F6D66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3" y="2120386"/>
            <a:ext cx="545826" cy="5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1734F33-D1AE-66CF-89EC-29219ECCA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048" y="2135510"/>
            <a:ext cx="502210" cy="5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nipping Tool | Logopedia | Fandom">
            <a:extLst>
              <a:ext uri="{FF2B5EF4-FFF2-40B4-BE49-F238E27FC236}">
                <a16:creationId xmlns:a16="http://schemas.microsoft.com/office/drawing/2014/main" id="{35928DFA-4FA9-9678-6967-F929098F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30" y="2178016"/>
            <a:ext cx="545826" cy="54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Updated Photos app for Windows 11 begins rolling out to Windows Insiders |  Windows Insider Blog">
            <a:extLst>
              <a:ext uri="{FF2B5EF4-FFF2-40B4-BE49-F238E27FC236}">
                <a16:creationId xmlns:a16="http://schemas.microsoft.com/office/drawing/2014/main" id="{72FEFF93-B875-6438-28BA-0EFEB012D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40" y="2154751"/>
            <a:ext cx="463726" cy="46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aint - Microsoft Apps">
            <a:extLst>
              <a:ext uri="{FF2B5EF4-FFF2-40B4-BE49-F238E27FC236}">
                <a16:creationId xmlns:a16="http://schemas.microsoft.com/office/drawing/2014/main" id="{B23D3B87-6026-31E8-214A-2046BAE19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4" t="31394" r="31394" b="31394"/>
          <a:stretch/>
        </p:blipFill>
        <p:spPr bwMode="auto">
          <a:xfrm>
            <a:off x="3710612" y="2111325"/>
            <a:ext cx="533818" cy="53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Microsoft PowerToys - Wikipedia">
            <a:extLst>
              <a:ext uri="{FF2B5EF4-FFF2-40B4-BE49-F238E27FC236}">
                <a16:creationId xmlns:a16="http://schemas.microsoft.com/office/drawing/2014/main" id="{692C4C59-5A56-469F-D9BA-8400B6E63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400" y="5696385"/>
            <a:ext cx="621149" cy="62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59C3CAC-276A-38F8-DECF-3FE5091F9F1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15857" t="15857" r="15857" b="15857"/>
          <a:stretch/>
        </p:blipFill>
        <p:spPr>
          <a:xfrm>
            <a:off x="1143040" y="3290294"/>
            <a:ext cx="1247807" cy="70189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9799267-C33A-7836-04B6-B18483C09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20" y="3376416"/>
            <a:ext cx="1770793" cy="50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C9A0BF2-6C99-B7CD-DE33-9A80A5A1C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06" y="2178016"/>
            <a:ext cx="2343188" cy="43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6F8AC8-5742-BB3C-691E-AF4014AB53C6}"/>
              </a:ext>
            </a:extLst>
          </p:cNvPr>
          <p:cNvSpPr txBox="1"/>
          <p:nvPr/>
        </p:nvSpPr>
        <p:spPr>
          <a:xfrm>
            <a:off x="10576560" y="422028"/>
            <a:ext cx="1259840" cy="269746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>
              <a:defRPr sz="800">
                <a:solidFill>
                  <a:srgbClr val="FFFFFF"/>
                </a:solidFill>
                <a:latin typeface="Segoe UI"/>
              </a:defRPr>
            </a:lvl1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+ Experiences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BDBF4B-EAA7-FAF3-17C0-91C567B0B8B4}"/>
              </a:ext>
            </a:extLst>
          </p:cNvPr>
          <p:cNvSpPr txBox="1"/>
          <p:nvPr/>
        </p:nvSpPr>
        <p:spPr>
          <a:xfrm>
            <a:off x="10576560" y="711666"/>
            <a:ext cx="1259840" cy="10341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>
              <a:defRPr sz="400">
                <a:solidFill>
                  <a:srgbClr val="FFFFFF"/>
                </a:solidFill>
                <a:latin typeface="Segoe UI"/>
              </a:defRPr>
            </a:lvl1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Copilot Library + On-device models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FF482B-29B1-F5AB-D6BE-673C7DB6F666}"/>
              </a:ext>
            </a:extLst>
          </p:cNvPr>
          <p:cNvSpPr txBox="1"/>
          <p:nvPr/>
        </p:nvSpPr>
        <p:spPr>
          <a:xfrm>
            <a:off x="10576560" y="834971"/>
            <a:ext cx="1259840" cy="103413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14400">
              <a:defRPr sz="700">
                <a:solidFill>
                  <a:srgbClr val="FFFFFF"/>
                </a:solidFill>
                <a:latin typeface="Segoe UI"/>
              </a:defRPr>
            </a:lvl1pPr>
          </a:lstStyle>
          <a:p>
            <a:pPr algn="ctr"/>
            <a:r>
              <a:rPr lang="en-US" sz="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frameworks + toolchain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8438993-1650-1897-76B9-3B65515C2D48}"/>
              </a:ext>
            </a:extLst>
          </p:cNvPr>
          <p:cNvSpPr txBox="1">
            <a:spLocks/>
          </p:cNvSpPr>
          <p:nvPr/>
        </p:nvSpPr>
        <p:spPr>
          <a:xfrm>
            <a:off x="585764" y="422028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sz="320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Applications and Experiences built using the Windows Copilot Runtime</a:t>
            </a:r>
          </a:p>
        </p:txBody>
      </p:sp>
    </p:spTree>
    <p:extLst>
      <p:ext uri="{BB962C8B-B14F-4D97-AF65-F5344CB8AC3E}">
        <p14:creationId xmlns:p14="http://schemas.microsoft.com/office/powerpoint/2010/main" val="18003170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B4EC-4C74-0D7D-1E75-7DA3628C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Windows Copilot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5580D-1FFE-F277-D364-E79F864969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64" y="1037581"/>
            <a:ext cx="7297503" cy="184666"/>
          </a:xfrm>
        </p:spPr>
        <p:txBody>
          <a:bodyPr/>
          <a:lstStyle/>
          <a:p>
            <a:pPr algn="l"/>
            <a:r>
              <a:rPr lang="en-US"/>
              <a:t>APIs backed by on device ML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6186B-0089-983B-A64A-A7F0A6053084}"/>
              </a:ext>
            </a:extLst>
          </p:cNvPr>
          <p:cNvSpPr txBox="1"/>
          <p:nvPr/>
        </p:nvSpPr>
        <p:spPr>
          <a:xfrm>
            <a:off x="501096" y="1674674"/>
            <a:ext cx="64349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Phi Silica </a:t>
            </a: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Recognition</a:t>
            </a: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will be available in an upcoming </a:t>
            </a:r>
            <a:r>
              <a:rPr lang="en-US" sz="18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WinAppSDK</a:t>
            </a: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experimental release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Embeddings</a:t>
            </a: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RAG</a:t>
            </a: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Summarization </a:t>
            </a: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more will follow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8A40E9-F8D4-BA7F-CA4E-EB3CEC647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8" b="9123"/>
          <a:stretch/>
        </p:blipFill>
        <p:spPr bwMode="auto">
          <a:xfrm>
            <a:off x="585764" y="3928533"/>
            <a:ext cx="9779000" cy="250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8322A4-EB0D-DFE3-E289-E0244D1B80E1}"/>
              </a:ext>
            </a:extLst>
          </p:cNvPr>
          <p:cNvSpPr txBox="1"/>
          <p:nvPr/>
        </p:nvSpPr>
        <p:spPr>
          <a:xfrm>
            <a:off x="10364764" y="422028"/>
            <a:ext cx="1471636" cy="12327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14400">
              <a:defRPr sz="700">
                <a:solidFill>
                  <a:srgbClr val="FFFFFF"/>
                </a:solidFill>
                <a:latin typeface="Segoe UI"/>
              </a:defRPr>
            </a:lvl1pPr>
          </a:lstStyle>
          <a:p>
            <a:pPr algn="ctr"/>
            <a:r>
              <a:rPr lang="en-US" sz="400"/>
              <a:t>Applications + Experiences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35788-AFA0-6CC9-4C1A-120495997A6E}"/>
              </a:ext>
            </a:extLst>
          </p:cNvPr>
          <p:cNvSpPr txBox="1"/>
          <p:nvPr/>
        </p:nvSpPr>
        <p:spPr>
          <a:xfrm>
            <a:off x="10364764" y="569020"/>
            <a:ext cx="1471636" cy="321568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14400">
              <a:defRPr sz="700">
                <a:solidFill>
                  <a:srgbClr val="FFFFFF"/>
                </a:solidFill>
                <a:latin typeface="Segoe UI"/>
              </a:defRPr>
            </a:lvl1pPr>
          </a:lstStyle>
          <a:p>
            <a:pPr algn="ctr"/>
            <a:r>
              <a:rPr lang="en-US" sz="800"/>
              <a:t>Windows Copilot </a:t>
            </a:r>
            <a:r>
              <a:rPr lang="en-US" sz="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</a:t>
            </a:r>
            <a:r>
              <a:rPr lang="en-US" sz="800"/>
              <a:t> + On-device 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565FD-D37C-FD3F-86E0-F722D619088A}"/>
              </a:ext>
            </a:extLst>
          </p:cNvPr>
          <p:cNvSpPr txBox="1"/>
          <p:nvPr/>
        </p:nvSpPr>
        <p:spPr>
          <a:xfrm>
            <a:off x="10364764" y="914301"/>
            <a:ext cx="1471636" cy="12327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defTabSz="914400">
              <a:defRPr sz="700">
                <a:solidFill>
                  <a:srgbClr val="FFFFFF"/>
                </a:solidFill>
                <a:latin typeface="Segoe UI"/>
              </a:defRPr>
            </a:lvl1pPr>
          </a:lstStyle>
          <a:p>
            <a:pPr algn="ctr"/>
            <a:r>
              <a:rPr lang="en-US" sz="400"/>
              <a:t>AI frameworks + toolchain</a:t>
            </a:r>
          </a:p>
        </p:txBody>
      </p:sp>
    </p:spTree>
    <p:extLst>
      <p:ext uri="{BB962C8B-B14F-4D97-AF65-F5344CB8AC3E}">
        <p14:creationId xmlns:p14="http://schemas.microsoft.com/office/powerpoint/2010/main" val="2933115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74BCD-2C90-79B5-7E0E-384423B62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3B2B-54F2-D30C-FE64-339E69B24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DirectML</a:t>
            </a:r>
            <a:endParaRPr lang="en-US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AE10B-6A43-6CE1-D40A-BF98DA222A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64" y="1037581"/>
            <a:ext cx="7297503" cy="184666"/>
          </a:xfrm>
        </p:spPr>
        <p:txBody>
          <a:bodyPr/>
          <a:lstStyle/>
          <a:p>
            <a:pPr algn="l"/>
            <a:r>
              <a:rPr lang="en-US">
                <a:solidFill>
                  <a:srgbClr val="474747"/>
                </a:solidFill>
              </a:rPr>
              <a:t>H</a:t>
            </a:r>
            <a:r>
              <a:rPr lang="en-US" b="0" i="0">
                <a:solidFill>
                  <a:srgbClr val="474747"/>
                </a:solidFill>
                <a:effectLst/>
              </a:rPr>
              <a:t>igh-performance, hardware-accelerated DirectX 12 library for machine learning on Windows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3533A-258D-CD9B-641D-BE1302929C86}"/>
              </a:ext>
            </a:extLst>
          </p:cNvPr>
          <p:cNvSpPr txBox="1"/>
          <p:nvPr/>
        </p:nvSpPr>
        <p:spPr>
          <a:xfrm>
            <a:off x="501096" y="1674674"/>
            <a:ext cx="467203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single, hardware-abstraction API for optimization and deployment, that scales across hardware</a:t>
            </a:r>
            <a:endParaRPr lang="en-US" sz="18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 GPU support and expanding to include NPUs for full breadth of hardware support with AMD, Intel, Nvidia, and Qualcomm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for 4-bit Activation-Aware Quantization (AWQ) for minimal impact on accuracy to enable more models across Windows hardware 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Available as NuGet package or as part of Windows 10 SDK or newer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25BB6F-5393-4FAF-9D8E-6BA633FD294E}"/>
              </a:ext>
            </a:extLst>
          </p:cNvPr>
          <p:cNvCxnSpPr>
            <a:cxnSpLocks/>
          </p:cNvCxnSpPr>
          <p:nvPr/>
        </p:nvCxnSpPr>
        <p:spPr>
          <a:xfrm>
            <a:off x="6028740" y="4124090"/>
            <a:ext cx="5572054" cy="0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lgDash"/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5F5960-C907-77F8-D948-5940960C586F}"/>
              </a:ext>
            </a:extLst>
          </p:cNvPr>
          <p:cNvSpPr txBox="1"/>
          <p:nvPr/>
        </p:nvSpPr>
        <p:spPr>
          <a:xfrm>
            <a:off x="5985683" y="1674674"/>
            <a:ext cx="4294859" cy="2083415"/>
          </a:xfrm>
          <a:prstGeom prst="roundRect">
            <a:avLst>
              <a:gd name="adj" fmla="val 7485"/>
            </a:avLst>
          </a:prstGeom>
          <a:ln w="19050" cap="rnd">
            <a:solidFill>
              <a:schemeClr val="accent1"/>
            </a:soli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sz="120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DirectML</a:t>
            </a:r>
            <a:endParaRPr lang="en-US" sz="12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1B478CCE-2C30-5EED-4B38-D352109A5C79}"/>
              </a:ext>
            </a:extLst>
          </p:cNvPr>
          <p:cNvSpPr/>
          <p:nvPr/>
        </p:nvSpPr>
        <p:spPr bwMode="auto">
          <a:xfrm rot="16200000">
            <a:off x="9640403" y="2942850"/>
            <a:ext cx="1805063" cy="848398"/>
          </a:xfrm>
          <a:prstGeom prst="bentUpArrow">
            <a:avLst>
              <a:gd name="adj1" fmla="val 21482"/>
              <a:gd name="adj2" fmla="val 23594"/>
              <a:gd name="adj3" fmla="val 25604"/>
            </a:avLst>
          </a:prstGeom>
          <a:solidFill>
            <a:srgbClr val="D9D9D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uk-UA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1716AFB-A925-EF97-4E09-101800D36583}"/>
              </a:ext>
            </a:extLst>
          </p:cNvPr>
          <p:cNvSpPr/>
          <p:nvPr/>
        </p:nvSpPr>
        <p:spPr bwMode="auto">
          <a:xfrm>
            <a:off x="7942807" y="2877761"/>
            <a:ext cx="386050" cy="325420"/>
          </a:xfrm>
          <a:prstGeom prst="downArrow">
            <a:avLst>
              <a:gd name="adj1" fmla="val 44517"/>
              <a:gd name="adj2" fmla="val 66463"/>
            </a:avLst>
          </a:prstGeom>
          <a:solidFill>
            <a:srgbClr val="D9D9D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uk-UA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2E2693B-6748-09EB-CA23-F07CC805FD95}"/>
              </a:ext>
            </a:extLst>
          </p:cNvPr>
          <p:cNvSpPr/>
          <p:nvPr/>
        </p:nvSpPr>
        <p:spPr bwMode="auto">
          <a:xfrm>
            <a:off x="7942807" y="3591725"/>
            <a:ext cx="386050" cy="678587"/>
          </a:xfrm>
          <a:prstGeom prst="downArrow">
            <a:avLst>
              <a:gd name="adj1" fmla="val 44517"/>
              <a:gd name="adj2" fmla="val 53597"/>
            </a:avLst>
          </a:prstGeom>
          <a:solidFill>
            <a:srgbClr val="D9D9D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uk-UA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622A16-EB37-6B36-2C3A-4D3C7F021CFC}"/>
              </a:ext>
            </a:extLst>
          </p:cNvPr>
          <p:cNvCxnSpPr>
            <a:cxnSpLocks/>
            <a:stCxn id="28" idx="1"/>
            <a:endCxn id="28" idx="3"/>
          </p:cNvCxnSpPr>
          <p:nvPr/>
        </p:nvCxnSpPr>
        <p:spPr>
          <a:xfrm>
            <a:off x="6136752" y="2443279"/>
            <a:ext cx="3981984" cy="0"/>
          </a:xfrm>
          <a:prstGeom prst="line">
            <a:avLst/>
          </a:prstGeom>
          <a:ln w="12700">
            <a:solidFill>
              <a:schemeClr val="bg1"/>
            </a:solidFill>
            <a:prstDash val="lg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EBCF3C-4966-1BA0-5F76-57579EB4363D}"/>
              </a:ext>
            </a:extLst>
          </p:cNvPr>
          <p:cNvSpPr txBox="1"/>
          <p:nvPr/>
        </p:nvSpPr>
        <p:spPr>
          <a:xfrm>
            <a:off x="6136752" y="2000784"/>
            <a:ext cx="3981984" cy="884989"/>
          </a:xfrm>
          <a:prstGeom prst="roundRect">
            <a:avLst>
              <a:gd name="adj" fmla="val 19079"/>
            </a:avLst>
          </a:prstGeom>
          <a:solidFill>
            <a:schemeClr val="accent1"/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576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600"/>
              </a:spcBef>
              <a:defRPr sz="16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DirectML graph</a:t>
            </a:r>
          </a:p>
          <a:p>
            <a:endParaRPr lang="en-US" sz="1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 compiler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1CE541-E593-B961-40E6-75EACCEA8118}"/>
              </a:ext>
            </a:extLst>
          </p:cNvPr>
          <p:cNvSpPr txBox="1"/>
          <p:nvPr/>
        </p:nvSpPr>
        <p:spPr>
          <a:xfrm>
            <a:off x="6136750" y="3206996"/>
            <a:ext cx="3981985" cy="380175"/>
          </a:xfrm>
          <a:prstGeom prst="roundRect">
            <a:avLst>
              <a:gd name="adj" fmla="val 38957"/>
            </a:avLst>
          </a:prstGeom>
          <a:solidFill>
            <a:schemeClr val="accent1"/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576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49">
              <a:spcBef>
                <a:spcPts val="600"/>
              </a:spcBef>
              <a:defRPr sz="12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Compiled graph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874E7-7D71-DB88-D6D0-770B9D7D015E}"/>
              </a:ext>
            </a:extLst>
          </p:cNvPr>
          <p:cNvSpPr txBox="1"/>
          <p:nvPr/>
        </p:nvSpPr>
        <p:spPr>
          <a:xfrm>
            <a:off x="6027343" y="3886113"/>
            <a:ext cx="196480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DDI (device driver interface)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C22082-CE24-7E75-51F5-34B2803D2D5F}"/>
              </a:ext>
            </a:extLst>
          </p:cNvPr>
          <p:cNvSpPr txBox="1"/>
          <p:nvPr/>
        </p:nvSpPr>
        <p:spPr>
          <a:xfrm>
            <a:off x="5985683" y="4811508"/>
            <a:ext cx="1798761" cy="383467"/>
          </a:xfrm>
          <a:prstGeom prst="roundRect">
            <a:avLst>
              <a:gd name="adj" fmla="val 32819"/>
            </a:avLst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4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DXIL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49EFDA-4415-6DD8-FFFC-93EEEE224A44}"/>
              </a:ext>
            </a:extLst>
          </p:cNvPr>
          <p:cNvSpPr txBox="1"/>
          <p:nvPr/>
        </p:nvSpPr>
        <p:spPr>
          <a:xfrm>
            <a:off x="5985683" y="5356347"/>
            <a:ext cx="2746215" cy="717315"/>
          </a:xfrm>
          <a:prstGeom prst="roundRect">
            <a:avLst>
              <a:gd name="adj" fmla="val 20873"/>
            </a:avLst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4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NPU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CAB654-A81D-5664-36D8-8C8B6AC9C610}"/>
              </a:ext>
            </a:extLst>
          </p:cNvPr>
          <p:cNvSpPr txBox="1"/>
          <p:nvPr/>
        </p:nvSpPr>
        <p:spPr>
          <a:xfrm>
            <a:off x="8890358" y="5358514"/>
            <a:ext cx="2713926" cy="715148"/>
          </a:xfrm>
          <a:prstGeom prst="roundRect">
            <a:avLst>
              <a:gd name="adj" fmla="val 20270"/>
            </a:avLst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4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GPU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56C673-DCAF-E019-819D-29A70C796ABA}"/>
              </a:ext>
            </a:extLst>
          </p:cNvPr>
          <p:cNvSpPr txBox="1"/>
          <p:nvPr/>
        </p:nvSpPr>
        <p:spPr>
          <a:xfrm>
            <a:off x="7931234" y="4811508"/>
            <a:ext cx="1759792" cy="383467"/>
          </a:xfrm>
          <a:prstGeom prst="roundRect">
            <a:avLst>
              <a:gd name="adj" fmla="val 39712"/>
            </a:avLst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4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MCDM/WDDM (KMD)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58502F-0826-0151-F3AD-A20327B0F482}"/>
              </a:ext>
            </a:extLst>
          </p:cNvPr>
          <p:cNvSpPr txBox="1"/>
          <p:nvPr/>
        </p:nvSpPr>
        <p:spPr>
          <a:xfrm>
            <a:off x="9843651" y="4812935"/>
            <a:ext cx="1759792" cy="383467"/>
          </a:xfrm>
          <a:prstGeom prst="roundRect">
            <a:avLst>
              <a:gd name="adj" fmla="val 34593"/>
            </a:avLst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4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Kernels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F7300-7116-7E8F-937E-AAC78E1821FE}"/>
              </a:ext>
            </a:extLst>
          </p:cNvPr>
          <p:cNvSpPr txBox="1"/>
          <p:nvPr/>
        </p:nvSpPr>
        <p:spPr>
          <a:xfrm>
            <a:off x="5985683" y="4269580"/>
            <a:ext cx="5615111" cy="383467"/>
          </a:xfrm>
          <a:prstGeom prst="roundRect">
            <a:avLst>
              <a:gd name="adj" fmla="val 36771"/>
            </a:avLst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 defTabSz="932449">
              <a:spcBef>
                <a:spcPts val="600"/>
              </a:spcBef>
            </a:pPr>
            <a:r>
              <a:rPr lang="en-US" sz="12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DirectX User Mode Driver (UMD)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51290F-69E9-98F5-84A8-D0C9BFCD9862}"/>
              </a:ext>
            </a:extLst>
          </p:cNvPr>
          <p:cNvGrpSpPr/>
          <p:nvPr/>
        </p:nvGrpSpPr>
        <p:grpSpPr>
          <a:xfrm>
            <a:off x="10599121" y="5504658"/>
            <a:ext cx="836099" cy="431848"/>
            <a:chOff x="10490993" y="5031570"/>
            <a:chExt cx="919707" cy="475033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0A73B7A-3D51-D186-6857-D79324B1D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90993" y="5031570"/>
              <a:ext cx="475033" cy="475033"/>
            </a:xfrm>
            <a:prstGeom prst="rect">
              <a:avLst/>
            </a:prstGeom>
            <a:effectLst/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8D778BC-DDB3-145F-6DD9-523276FB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35667" y="5031570"/>
              <a:ext cx="475033" cy="475033"/>
            </a:xfrm>
            <a:prstGeom prst="rect">
              <a:avLst/>
            </a:prstGeom>
            <a:effectLst/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B91374-FBF6-7A9F-0EE1-008395712B49}"/>
              </a:ext>
            </a:extLst>
          </p:cNvPr>
          <p:cNvCxnSpPr>
            <a:cxnSpLocks/>
            <a:stCxn id="28" idx="1"/>
            <a:endCxn id="28" idx="3"/>
          </p:cNvCxnSpPr>
          <p:nvPr/>
        </p:nvCxnSpPr>
        <p:spPr>
          <a:xfrm>
            <a:off x="6136752" y="2443279"/>
            <a:ext cx="3981984" cy="0"/>
          </a:xfrm>
          <a:prstGeom prst="line">
            <a:avLst/>
          </a:prstGeom>
          <a:ln w="12700">
            <a:solidFill>
              <a:schemeClr val="bg1"/>
            </a:solidFill>
            <a:prstDash val="lg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031406-E6EA-A987-677D-CFEEDF5EE89A}"/>
              </a:ext>
            </a:extLst>
          </p:cNvPr>
          <p:cNvGrpSpPr/>
          <p:nvPr/>
        </p:nvGrpSpPr>
        <p:grpSpPr>
          <a:xfrm>
            <a:off x="7835155" y="5418803"/>
            <a:ext cx="612169" cy="612169"/>
            <a:chOff x="5502440" y="5550377"/>
            <a:chExt cx="612169" cy="612169"/>
          </a:xfrm>
        </p:grpSpPr>
        <p:pic>
          <p:nvPicPr>
            <p:cNvPr id="18" name="Picture 17" descr="A white symbol with a black background&#10;&#10;Description automatically generated">
              <a:extLst>
                <a:ext uri="{FF2B5EF4-FFF2-40B4-BE49-F238E27FC236}">
                  <a16:creationId xmlns:a16="http://schemas.microsoft.com/office/drawing/2014/main" id="{1FD24A72-31A4-800D-1E9F-7971B9709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2440" y="5550377"/>
              <a:ext cx="612169" cy="61216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1C3BB3-61A7-8AE0-10FD-935A8172221A}"/>
                </a:ext>
              </a:extLst>
            </p:cNvPr>
            <p:cNvSpPr txBox="1"/>
            <p:nvPr/>
          </p:nvSpPr>
          <p:spPr>
            <a:xfrm>
              <a:off x="5701204" y="5683250"/>
              <a:ext cx="222061" cy="347663"/>
            </a:xfrm>
            <a:prstGeom prst="roundRect">
              <a:avLst>
                <a:gd name="adj" fmla="val 21447"/>
              </a:avLst>
            </a:prstGeom>
            <a:solidFill>
              <a:schemeClr val="bg1"/>
            </a:soli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576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932449">
                <a:spcBef>
                  <a:spcPts val="600"/>
                </a:spcBef>
                <a:defRPr sz="1200">
                  <a:gradFill>
                    <a:gsLst>
                      <a:gs pos="1399">
                        <a:srgbClr val="FFFFFF"/>
                      </a:gs>
                      <a:gs pos="17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b="1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AI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032627B-AA79-A5A0-9430-D6F9428698E3}"/>
              </a:ext>
            </a:extLst>
          </p:cNvPr>
          <p:cNvSpPr txBox="1"/>
          <p:nvPr/>
        </p:nvSpPr>
        <p:spPr>
          <a:xfrm>
            <a:off x="10364764" y="422028"/>
            <a:ext cx="1471636" cy="12327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>
              <a:defRPr sz="800">
                <a:solidFill>
                  <a:srgbClr val="FFFFFF"/>
                </a:solidFill>
                <a:latin typeface="Segoe UI"/>
              </a:defRPr>
            </a:lvl1pPr>
          </a:lstStyle>
          <a:p>
            <a:r>
              <a:rPr lang="en-US" sz="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+ Experiences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868349-F3CD-F650-37DE-67B67C5298C8}"/>
              </a:ext>
            </a:extLst>
          </p:cNvPr>
          <p:cNvSpPr txBox="1"/>
          <p:nvPr/>
        </p:nvSpPr>
        <p:spPr>
          <a:xfrm>
            <a:off x="10364764" y="569020"/>
            <a:ext cx="1471636" cy="12177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>
              <a:defRPr sz="800">
                <a:solidFill>
                  <a:srgbClr val="FFFFFF"/>
                </a:solidFill>
                <a:latin typeface="Segoe UI"/>
              </a:defRPr>
            </a:lvl1pPr>
          </a:lstStyle>
          <a:p>
            <a:r>
              <a:rPr lang="en-US" sz="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Copilot Library + On-device models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FDECFF-15C3-B706-425C-19AB633E26C0}"/>
              </a:ext>
            </a:extLst>
          </p:cNvPr>
          <p:cNvSpPr txBox="1"/>
          <p:nvPr/>
        </p:nvSpPr>
        <p:spPr>
          <a:xfrm>
            <a:off x="10364764" y="712033"/>
            <a:ext cx="1471636" cy="325548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>
              <a:defRPr sz="800">
                <a:solidFill>
                  <a:srgbClr val="FFFFFF"/>
                </a:solidFill>
                <a:latin typeface="Segoe UI"/>
              </a:defRPr>
            </a:lvl1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frameworks + toolchain</a:t>
            </a:r>
          </a:p>
        </p:txBody>
      </p:sp>
    </p:spTree>
    <p:extLst>
      <p:ext uri="{BB962C8B-B14F-4D97-AF65-F5344CB8AC3E}">
        <p14:creationId xmlns:p14="http://schemas.microsoft.com/office/powerpoint/2010/main" val="17469987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7A005-FB79-7C8C-592B-108746DC7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1DBE-07A7-1470-AA38-7F4B72951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422028"/>
            <a:ext cx="11018520" cy="1107996"/>
          </a:xfrm>
        </p:spPr>
        <p:txBody>
          <a:bodyPr/>
          <a:lstStyle/>
          <a:p>
            <a:pPr algn="l"/>
            <a:r>
              <a:rPr lang="en-US" sz="3600"/>
              <a:t>ONNX, ONNX Runtime (ORT),</a:t>
            </a:r>
            <a:br>
              <a:rPr lang="en-US" sz="3600"/>
            </a:br>
            <a:r>
              <a:rPr lang="en-US" sz="3600"/>
              <a:t>ORT </a:t>
            </a:r>
            <a:r>
              <a:rPr lang="en-US" sz="3600" err="1"/>
              <a:t>GenAI</a:t>
            </a:r>
            <a:r>
              <a:rPr lang="en-US" sz="3600"/>
              <a:t>, Olive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22BDD-258D-094A-CA39-99A5E052E9FF}"/>
              </a:ext>
            </a:extLst>
          </p:cNvPr>
          <p:cNvSpPr txBox="1"/>
          <p:nvPr/>
        </p:nvSpPr>
        <p:spPr>
          <a:xfrm>
            <a:off x="501096" y="1870243"/>
            <a:ext cx="46720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/>
              <a:t>ONNX</a:t>
            </a:r>
            <a:r>
              <a:rPr lang="en-GB" sz="1800"/>
              <a:t> = Open and interoperable </a:t>
            </a:r>
            <a:r>
              <a:rPr lang="en-GB" sz="1800" b="1"/>
              <a:t>file format </a:t>
            </a:r>
            <a:r>
              <a:rPr lang="en-GB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en-GB" sz="1800"/>
              <a:t> ML and DNN models.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/>
          </a:p>
          <a:p>
            <a:r>
              <a:rPr lang="en-GB" sz="1800" b="1"/>
              <a:t>ONNX Runtime</a:t>
            </a:r>
            <a:r>
              <a:rPr lang="en-GB" sz="1800"/>
              <a:t> = Fast and efficient </a:t>
            </a:r>
            <a:r>
              <a:rPr lang="en-GB" sz="1800" b="1"/>
              <a:t>model inference and training engine</a:t>
            </a:r>
            <a:r>
              <a:rPr lang="en-GB" sz="1800"/>
              <a:t> that works across a diverse range of hardware accelerators.</a:t>
            </a:r>
          </a:p>
          <a:p>
            <a:endParaRPr lang="en-GB" sz="1800"/>
          </a:p>
          <a:p>
            <a:r>
              <a:rPr lang="en-GB" sz="1800" b="1"/>
              <a:t>ORT Generate API (ORT </a:t>
            </a:r>
            <a:r>
              <a:rPr lang="en-GB" sz="1800" b="1" err="1"/>
              <a:t>GenAI</a:t>
            </a:r>
            <a:r>
              <a:rPr lang="en-GB" sz="1800" b="1"/>
              <a:t>) </a:t>
            </a:r>
            <a:r>
              <a:rPr lang="en-GB" sz="1800"/>
              <a:t>= High performance, </a:t>
            </a:r>
            <a:r>
              <a:rPr lang="en-GB" sz="1800" b="1"/>
              <a:t>easy-to-use API </a:t>
            </a:r>
            <a:r>
              <a:rPr lang="en-GB" sz="1800"/>
              <a:t>for </a:t>
            </a:r>
            <a:r>
              <a:rPr lang="en-GB" sz="1800" err="1"/>
              <a:t>GenAI</a:t>
            </a:r>
            <a:r>
              <a:rPr lang="en-GB" sz="1800"/>
              <a:t> models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/>
          </a:p>
          <a:p>
            <a:pPr marL="0" indent="0">
              <a:spcBef>
                <a:spcPts val="0"/>
              </a:spcBef>
              <a:buNone/>
            </a:pPr>
            <a:r>
              <a:rPr lang="en-GB" sz="1800" b="1"/>
              <a:t>Olive</a:t>
            </a:r>
            <a:r>
              <a:rPr lang="en-GB" sz="1800"/>
              <a:t> = A toolkit for hardware-aware </a:t>
            </a:r>
            <a:r>
              <a:rPr lang="en-GB" sz="1800" b="1"/>
              <a:t>AI model optimization</a:t>
            </a:r>
            <a:r>
              <a:rPr lang="en-GB" sz="1800"/>
              <a:t>.</a:t>
            </a:r>
            <a:endParaRPr lang="en-US" sz="1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0E8951-8872-1597-5BD1-013CD6DBFA9B}"/>
              </a:ext>
            </a:extLst>
          </p:cNvPr>
          <p:cNvSpPr txBox="1"/>
          <p:nvPr/>
        </p:nvSpPr>
        <p:spPr>
          <a:xfrm>
            <a:off x="10364764" y="422028"/>
            <a:ext cx="1471636" cy="12327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>
              <a:defRPr sz="800">
                <a:solidFill>
                  <a:srgbClr val="FFFFFF"/>
                </a:solidFill>
                <a:latin typeface="Segoe UI"/>
              </a:defRPr>
            </a:lvl1pPr>
          </a:lstStyle>
          <a:p>
            <a:r>
              <a:rPr lang="en-US" sz="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+ Experiences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E5E2C2-3237-3A3D-B651-9E22B452AEC8}"/>
              </a:ext>
            </a:extLst>
          </p:cNvPr>
          <p:cNvSpPr txBox="1"/>
          <p:nvPr/>
        </p:nvSpPr>
        <p:spPr>
          <a:xfrm>
            <a:off x="10364764" y="569020"/>
            <a:ext cx="1471636" cy="12177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>
              <a:defRPr sz="800">
                <a:solidFill>
                  <a:srgbClr val="FFFFFF"/>
                </a:solidFill>
                <a:latin typeface="Segoe UI"/>
              </a:defRPr>
            </a:lvl1pPr>
          </a:lstStyle>
          <a:p>
            <a:r>
              <a:rPr lang="en-US" sz="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Copilot Library + On-device models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AFFAA46-A5AB-BDFC-C16D-C55484A46AED}"/>
              </a:ext>
            </a:extLst>
          </p:cNvPr>
          <p:cNvSpPr txBox="1"/>
          <p:nvPr/>
        </p:nvSpPr>
        <p:spPr>
          <a:xfrm>
            <a:off x="10364764" y="712033"/>
            <a:ext cx="1471636" cy="325548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>
              <a:defRPr sz="800">
                <a:solidFill>
                  <a:srgbClr val="FFFFFF"/>
                </a:solidFill>
                <a:latin typeface="Segoe UI"/>
              </a:defRPr>
            </a:lvl1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frameworks + toolchain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A3ACFF7-8FE6-7606-B2B0-5CD9F5B51693}"/>
              </a:ext>
            </a:extLst>
          </p:cNvPr>
          <p:cNvSpPr/>
          <p:nvPr/>
        </p:nvSpPr>
        <p:spPr bwMode="auto">
          <a:xfrm>
            <a:off x="6256213" y="1914544"/>
            <a:ext cx="4686850" cy="4521428"/>
          </a:xfrm>
          <a:prstGeom prst="roundRect">
            <a:avLst>
              <a:gd name="adj" fmla="val 4894"/>
            </a:avLst>
          </a:prstGeom>
          <a:noFill/>
          <a:ln>
            <a:solidFill>
              <a:srgbClr val="225B6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49"/>
            <a:r>
              <a: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`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7BC61C4-3171-4ABD-37B1-30F99CA47180}"/>
              </a:ext>
            </a:extLst>
          </p:cNvPr>
          <p:cNvSpPr/>
          <p:nvPr/>
        </p:nvSpPr>
        <p:spPr>
          <a:xfrm>
            <a:off x="5541251" y="2071920"/>
            <a:ext cx="690270" cy="539032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1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ONNX Model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B6739FEC-2B3A-C22D-576C-8A17EEDDB567}"/>
              </a:ext>
            </a:extLst>
          </p:cNvPr>
          <p:cNvSpPr/>
          <p:nvPr/>
        </p:nvSpPr>
        <p:spPr>
          <a:xfrm>
            <a:off x="6882809" y="2011797"/>
            <a:ext cx="926720" cy="530026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9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In-Memory Graph </a:t>
            </a:r>
          </a:p>
        </p:txBody>
      </p:sp>
      <p:sp>
        <p:nvSpPr>
          <p:cNvPr id="87" name="Down Arrow 35">
            <a:extLst>
              <a:ext uri="{FF2B5EF4-FFF2-40B4-BE49-F238E27FC236}">
                <a16:creationId xmlns:a16="http://schemas.microsoft.com/office/drawing/2014/main" id="{C87A33C9-1726-C8A0-34A8-18A5D69E2289}"/>
              </a:ext>
            </a:extLst>
          </p:cNvPr>
          <p:cNvSpPr/>
          <p:nvPr/>
        </p:nvSpPr>
        <p:spPr>
          <a:xfrm>
            <a:off x="8571094" y="4047343"/>
            <a:ext cx="169761" cy="273677"/>
          </a:xfrm>
          <a:prstGeom prst="downArrow">
            <a:avLst/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7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FCD683A-3EB8-36F3-3D32-6EA7DD093B1A}"/>
              </a:ext>
            </a:extLst>
          </p:cNvPr>
          <p:cNvSpPr/>
          <p:nvPr/>
        </p:nvSpPr>
        <p:spPr>
          <a:xfrm>
            <a:off x="9816877" y="2686283"/>
            <a:ext cx="772410" cy="527801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9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Provider Registry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F310CC9F-7AED-65A6-B0F2-56EB5536B91A}"/>
              </a:ext>
            </a:extLst>
          </p:cNvPr>
          <p:cNvSpPr/>
          <p:nvPr/>
        </p:nvSpPr>
        <p:spPr>
          <a:xfrm>
            <a:off x="8258440" y="2677211"/>
            <a:ext cx="812906" cy="527801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9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 Partitioner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BCC3C0B-F1DD-B015-247A-AA4B57349FA0}"/>
              </a:ext>
            </a:extLst>
          </p:cNvPr>
          <p:cNvSpPr/>
          <p:nvPr/>
        </p:nvSpPr>
        <p:spPr>
          <a:xfrm>
            <a:off x="6564925" y="3336516"/>
            <a:ext cx="4183702" cy="1620204"/>
          </a:xfrm>
          <a:prstGeom prst="roundRect">
            <a:avLst/>
          </a:prstGeom>
          <a:noFill/>
          <a:ln w="19050" cap="flat">
            <a:solidFill>
              <a:schemeClr val="tx1"/>
            </a:solidFill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en-US" sz="9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C4E33C26-16CC-6D3C-2BD5-DF54DB976956}"/>
              </a:ext>
            </a:extLst>
          </p:cNvPr>
          <p:cNvSpPr/>
          <p:nvPr/>
        </p:nvSpPr>
        <p:spPr>
          <a:xfrm>
            <a:off x="7605013" y="4366713"/>
            <a:ext cx="2160555" cy="496575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9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Executor/Graph Runner (Sequential/Parallel)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AC52FA81-C08E-8BC9-D952-DC8E30A86180}"/>
              </a:ext>
            </a:extLst>
          </p:cNvPr>
          <p:cNvSpPr/>
          <p:nvPr/>
        </p:nvSpPr>
        <p:spPr>
          <a:xfrm>
            <a:off x="5536553" y="3919168"/>
            <a:ext cx="690270" cy="530026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1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</a:t>
            </a:r>
            <a:br>
              <a:rPr lang="en-US" sz="1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2C52A66-6E2F-3CD8-EDBE-40C5520E6C9E}"/>
              </a:ext>
            </a:extLst>
          </p:cNvPr>
          <p:cNvSpPr/>
          <p:nvPr/>
        </p:nvSpPr>
        <p:spPr>
          <a:xfrm>
            <a:off x="11000634" y="3161855"/>
            <a:ext cx="690270" cy="530026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1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 </a:t>
            </a:r>
            <a:br>
              <a:rPr lang="en-US" sz="1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</a:t>
            </a:r>
          </a:p>
        </p:txBody>
      </p:sp>
      <p:sp>
        <p:nvSpPr>
          <p:cNvPr id="95" name="Down Arrow 39">
            <a:extLst>
              <a:ext uri="{FF2B5EF4-FFF2-40B4-BE49-F238E27FC236}">
                <a16:creationId xmlns:a16="http://schemas.microsoft.com/office/drawing/2014/main" id="{6BB67013-696F-1F12-DB91-AC55B757C368}"/>
              </a:ext>
            </a:extLst>
          </p:cNvPr>
          <p:cNvSpPr/>
          <p:nvPr/>
        </p:nvSpPr>
        <p:spPr>
          <a:xfrm rot="5400000" flipV="1">
            <a:off x="5883010" y="3541527"/>
            <a:ext cx="206410" cy="507118"/>
          </a:xfrm>
          <a:prstGeom prst="downArrow">
            <a:avLst/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7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6" name="Down Arrow 39">
            <a:extLst>
              <a:ext uri="{FF2B5EF4-FFF2-40B4-BE49-F238E27FC236}">
                <a16:creationId xmlns:a16="http://schemas.microsoft.com/office/drawing/2014/main" id="{2A1A8AA8-FD7D-193F-B38D-7BE2FEA1FF8C}"/>
              </a:ext>
            </a:extLst>
          </p:cNvPr>
          <p:cNvSpPr/>
          <p:nvPr/>
        </p:nvSpPr>
        <p:spPr>
          <a:xfrm rot="5400000" flipV="1">
            <a:off x="11116844" y="3547126"/>
            <a:ext cx="206407" cy="504585"/>
          </a:xfrm>
          <a:prstGeom prst="downArrow">
            <a:avLst/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7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7" name="Down Arrow 39">
            <a:extLst>
              <a:ext uri="{FF2B5EF4-FFF2-40B4-BE49-F238E27FC236}">
                <a16:creationId xmlns:a16="http://schemas.microsoft.com/office/drawing/2014/main" id="{E8CB3FCA-9296-2BEB-F053-7FEB12264D5B}"/>
              </a:ext>
            </a:extLst>
          </p:cNvPr>
          <p:cNvSpPr/>
          <p:nvPr/>
        </p:nvSpPr>
        <p:spPr>
          <a:xfrm rot="16200000" flipV="1">
            <a:off x="9325929" y="2623814"/>
            <a:ext cx="211673" cy="720838"/>
          </a:xfrm>
          <a:prstGeom prst="downArrow">
            <a:avLst/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7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F1AE5E13-6755-7B5F-5FFC-929B82945BE5}"/>
              </a:ext>
            </a:extLst>
          </p:cNvPr>
          <p:cNvSpPr/>
          <p:nvPr/>
        </p:nvSpPr>
        <p:spPr>
          <a:xfrm>
            <a:off x="8163255" y="3432996"/>
            <a:ext cx="997280" cy="530026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9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 Optimization</a:t>
            </a:r>
          </a:p>
        </p:txBody>
      </p:sp>
      <p:pic>
        <p:nvPicPr>
          <p:cNvPr id="99" name="Picture 6" descr="ONNX Runtime Benchmark - OpenBenchmarking.org">
            <a:extLst>
              <a:ext uri="{FF2B5EF4-FFF2-40B4-BE49-F238E27FC236}">
                <a16:creationId xmlns:a16="http://schemas.microsoft.com/office/drawing/2014/main" id="{9540D360-9018-B564-E792-7A07F395C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476" y="2013407"/>
            <a:ext cx="1061533" cy="3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FECE989-5CA8-2C79-44AB-0BCFB74A26F2}"/>
              </a:ext>
            </a:extLst>
          </p:cNvPr>
          <p:cNvSpPr/>
          <p:nvPr/>
        </p:nvSpPr>
        <p:spPr>
          <a:xfrm>
            <a:off x="7431600" y="5383188"/>
            <a:ext cx="2414940" cy="923329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90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 Accelerators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3EA1CCF-2970-B0DF-F8B9-EF81C6B8DDA8}"/>
              </a:ext>
            </a:extLst>
          </p:cNvPr>
          <p:cNvSpPr/>
          <p:nvPr/>
        </p:nvSpPr>
        <p:spPr>
          <a:xfrm>
            <a:off x="7669317" y="5680198"/>
            <a:ext cx="623622" cy="4570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1000">
                <a:solidFill>
                  <a:srgbClr val="FFFFFF"/>
                </a:solidFill>
                <a:latin typeface="Segoe UI"/>
              </a:rPr>
              <a:t>GPU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E6725C8-9668-2D8B-06EC-D5FDC95EC9CB}"/>
              </a:ext>
            </a:extLst>
          </p:cNvPr>
          <p:cNvSpPr/>
          <p:nvPr/>
        </p:nvSpPr>
        <p:spPr>
          <a:xfrm>
            <a:off x="9007257" y="5680198"/>
            <a:ext cx="655219" cy="4570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1000">
                <a:solidFill>
                  <a:srgbClr val="FFFFFF"/>
                </a:solidFill>
                <a:latin typeface="Segoe UI"/>
              </a:rPr>
              <a:t>NPU</a:t>
            </a:r>
          </a:p>
        </p:txBody>
      </p:sp>
      <p:sp>
        <p:nvSpPr>
          <p:cNvPr id="103" name="Down Arrow 35">
            <a:extLst>
              <a:ext uri="{FF2B5EF4-FFF2-40B4-BE49-F238E27FC236}">
                <a16:creationId xmlns:a16="http://schemas.microsoft.com/office/drawing/2014/main" id="{88B22B90-819C-80D5-9763-E58A154E6A99}"/>
              </a:ext>
            </a:extLst>
          </p:cNvPr>
          <p:cNvSpPr/>
          <p:nvPr/>
        </p:nvSpPr>
        <p:spPr>
          <a:xfrm>
            <a:off x="8558321" y="4969873"/>
            <a:ext cx="139339" cy="283860"/>
          </a:xfrm>
          <a:prstGeom prst="downArrow">
            <a:avLst/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7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A9C22A4-55BE-5E41-4B53-EC76A3F3029F}"/>
              </a:ext>
            </a:extLst>
          </p:cNvPr>
          <p:cNvSpPr txBox="1"/>
          <p:nvPr/>
        </p:nvSpPr>
        <p:spPr>
          <a:xfrm>
            <a:off x="6730702" y="4633006"/>
            <a:ext cx="13937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200" err="1"/>
              <a:t>DirectML</a:t>
            </a:r>
            <a:endParaRPr lang="en-GB" sz="1200"/>
          </a:p>
        </p:txBody>
      </p:sp>
      <p:sp>
        <p:nvSpPr>
          <p:cNvPr id="105" name="Arrow: Bent-Up 104">
            <a:extLst>
              <a:ext uri="{FF2B5EF4-FFF2-40B4-BE49-F238E27FC236}">
                <a16:creationId xmlns:a16="http://schemas.microsoft.com/office/drawing/2014/main" id="{A2D1420B-7958-D062-87CC-DA7250DAC4C3}"/>
              </a:ext>
            </a:extLst>
          </p:cNvPr>
          <p:cNvSpPr/>
          <p:nvPr/>
        </p:nvSpPr>
        <p:spPr bwMode="auto">
          <a:xfrm rot="5400000">
            <a:off x="7521176" y="2358797"/>
            <a:ext cx="482286" cy="980260"/>
          </a:xfrm>
          <a:prstGeom prst="bentUpArrow">
            <a:avLst/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GB" sz="70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6" name="Down Arrow 35">
            <a:extLst>
              <a:ext uri="{FF2B5EF4-FFF2-40B4-BE49-F238E27FC236}">
                <a16:creationId xmlns:a16="http://schemas.microsoft.com/office/drawing/2014/main" id="{08BC3AC0-6C42-1C08-DE1B-F55D5104E3A5}"/>
              </a:ext>
            </a:extLst>
          </p:cNvPr>
          <p:cNvSpPr/>
          <p:nvPr/>
        </p:nvSpPr>
        <p:spPr>
          <a:xfrm>
            <a:off x="8559764" y="3178725"/>
            <a:ext cx="169761" cy="273677"/>
          </a:xfrm>
          <a:prstGeom prst="downArrow">
            <a:avLst/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7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8" name="Down Arrow 39">
            <a:extLst>
              <a:ext uri="{FF2B5EF4-FFF2-40B4-BE49-F238E27FC236}">
                <a16:creationId xmlns:a16="http://schemas.microsoft.com/office/drawing/2014/main" id="{B388D3EA-1FAD-9FFE-6B01-96440256ACB1}"/>
              </a:ext>
            </a:extLst>
          </p:cNvPr>
          <p:cNvSpPr/>
          <p:nvPr/>
        </p:nvSpPr>
        <p:spPr>
          <a:xfrm rot="5400000" flipV="1">
            <a:off x="5868616" y="2492163"/>
            <a:ext cx="206410" cy="507118"/>
          </a:xfrm>
          <a:prstGeom prst="downArrow">
            <a:avLst/>
          </a:prstGeom>
          <a:solidFill>
            <a:schemeClr val="accent2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700">
              <a:solidFill>
                <a:srgbClr val="FFFFF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359372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67520-B4C0-23D8-B796-281DAD59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77CE-A524-BAE3-9C07-0649CF44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AI Toolkit for VS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FB460-1A9B-ED5D-6660-BF9E8CF00B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64" y="1037581"/>
            <a:ext cx="7297503" cy="184666"/>
          </a:xfrm>
        </p:spPr>
        <p:txBody>
          <a:bodyPr/>
          <a:lstStyle/>
          <a:p>
            <a:pPr algn="l"/>
            <a:r>
              <a:rPr lang="en-US"/>
              <a:t>End-to-end AI Developer toolkit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8F33A-9B4E-5618-E9B3-1DD5E4694048}"/>
              </a:ext>
            </a:extLst>
          </p:cNvPr>
          <p:cNvSpPr txBox="1"/>
          <p:nvPr/>
        </p:nvSpPr>
        <p:spPr>
          <a:xfrm>
            <a:off x="501096" y="1674674"/>
            <a:ext cx="46720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Download</a:t>
            </a:r>
            <a:r>
              <a:rPr lang="en-US" sz="1800"/>
              <a:t> </a:t>
            </a:r>
            <a:r>
              <a:rPr lang="en-US" sz="1800" b="1"/>
              <a:t>and experiment </a:t>
            </a:r>
            <a:r>
              <a:rPr lang="en-US" sz="1800"/>
              <a:t>with Generative AI models, locally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/>
          </a:p>
          <a:p>
            <a:r>
              <a:rPr lang="en-US" sz="1800" b="1"/>
              <a:t>Fine-tune and optimize</a:t>
            </a:r>
            <a:r>
              <a:rPr lang="en-US" sz="1800"/>
              <a:t> your model with Olive</a:t>
            </a:r>
            <a:r>
              <a:rPr lang="en-GB" sz="180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/>
          </a:p>
          <a:p>
            <a:pPr marL="0" indent="0">
              <a:spcBef>
                <a:spcPts val="0"/>
              </a:spcBef>
              <a:buNone/>
            </a:pPr>
            <a:r>
              <a:rPr lang="en-US" sz="1800" b="1"/>
              <a:t>Deploy</a:t>
            </a:r>
            <a:r>
              <a:rPr lang="en-US" sz="1800"/>
              <a:t> your AI application and model to the cloud or </a:t>
            </a: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on-device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BDBA0-2963-D42A-A3C5-855CB774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265" y="1370340"/>
            <a:ext cx="6242117" cy="5065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463478-7226-E641-E45D-7D00DC34C9D7}"/>
              </a:ext>
            </a:extLst>
          </p:cNvPr>
          <p:cNvSpPr txBox="1"/>
          <p:nvPr/>
        </p:nvSpPr>
        <p:spPr>
          <a:xfrm>
            <a:off x="10364764" y="422028"/>
            <a:ext cx="1471636" cy="12327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>
              <a:defRPr sz="800">
                <a:solidFill>
                  <a:srgbClr val="FFFFFF"/>
                </a:solidFill>
                <a:latin typeface="Segoe UI"/>
              </a:defRPr>
            </a:lvl1pPr>
          </a:lstStyle>
          <a:p>
            <a:r>
              <a:rPr lang="en-US" sz="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+ Experiences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93D45-29BA-8EA7-37A4-1BC05EE18876}"/>
              </a:ext>
            </a:extLst>
          </p:cNvPr>
          <p:cNvSpPr txBox="1"/>
          <p:nvPr/>
        </p:nvSpPr>
        <p:spPr>
          <a:xfrm>
            <a:off x="10364764" y="569020"/>
            <a:ext cx="1471636" cy="12177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>
              <a:defRPr sz="800">
                <a:solidFill>
                  <a:srgbClr val="FFFFFF"/>
                </a:solidFill>
                <a:latin typeface="Segoe UI"/>
              </a:defRPr>
            </a:lvl1pPr>
          </a:lstStyle>
          <a:p>
            <a:r>
              <a:rPr lang="en-US" sz="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 Copilot Library + On-device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05856-DE72-6637-4813-D59671371AEB}"/>
              </a:ext>
            </a:extLst>
          </p:cNvPr>
          <p:cNvSpPr txBox="1"/>
          <p:nvPr/>
        </p:nvSpPr>
        <p:spPr>
          <a:xfrm>
            <a:off x="10364764" y="712033"/>
            <a:ext cx="1471636" cy="325548"/>
          </a:xfrm>
          <a:prstGeom prst="roundRect">
            <a:avLst/>
          </a:prstGeom>
          <a:solidFill>
            <a:schemeClr val="accent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>
              <a:defRPr sz="800">
                <a:solidFill>
                  <a:srgbClr val="FFFFFF"/>
                </a:solidFill>
                <a:latin typeface="Segoe UI"/>
              </a:defRPr>
            </a:lvl1pPr>
          </a:lstStyle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frameworks + toolchain</a:t>
            </a:r>
          </a:p>
        </p:txBody>
      </p:sp>
    </p:spTree>
    <p:extLst>
      <p:ext uri="{BB962C8B-B14F-4D97-AF65-F5344CB8AC3E}">
        <p14:creationId xmlns:p14="http://schemas.microsoft.com/office/powerpoint/2010/main" val="37541408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3121223"/>
            <a:ext cx="4622646" cy="615553"/>
          </a:xfrm>
        </p:spPr>
        <p:txBody>
          <a:bodyPr/>
          <a:lstStyle/>
          <a:p>
            <a:r>
              <a:rPr lang="en-US"/>
              <a:t>aka.ms/</a:t>
            </a:r>
            <a:r>
              <a:rPr lang="en-US" err="1"/>
              <a:t>wcr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F637FF-244D-5E18-1A41-3CA058D21635}"/>
              </a:ext>
            </a:extLst>
          </p:cNvPr>
          <p:cNvSpPr txBox="1"/>
          <p:nvPr/>
        </p:nvSpPr>
        <p:spPr>
          <a:xfrm>
            <a:off x="4199708" y="2637031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2A9"/>
              </a:buClr>
              <a:buSzPct val="90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D502A9"/>
                    </a:gs>
                    <a:gs pos="43000">
                      <a:srgbClr val="4F2BD3"/>
                    </a:gs>
                  </a:gsLst>
                  <a:lin ang="4200000" scaled="0"/>
                </a:gradFill>
                <a:effectLst/>
                <a:uLnTx/>
                <a:uFillTx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Get started with Windows Copilot Runtime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1E6222-C4A7-C738-EB70-34311359489A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aka.ms/dotnetFocusAI/Collection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9AA-B94C-A00B-C686-7E85F5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88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D3CF7A-86B1-450B-9A61-2957D0C33D19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513</Words>
  <Application>Microsoft Office PowerPoint</Application>
  <PresentationFormat>Widescreen</PresentationFormat>
  <Paragraphs>93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Open Sans</vt:lpstr>
      <vt:lpstr>Open Sans ExtraBold</vt:lpstr>
      <vt:lpstr>Segoe Sans Text</vt:lpstr>
      <vt:lpstr>Segoe UI</vt:lpstr>
      <vt:lpstr>Wingdings</vt:lpstr>
      <vt:lpstr>Azure 2023 Template</vt:lpstr>
      <vt:lpstr>Infuse AI in your  Windows apps with Windows Copilot Runtime and .NET</vt:lpstr>
      <vt:lpstr>PowerPoint Presentation</vt:lpstr>
      <vt:lpstr>PowerPoint Presentation</vt:lpstr>
      <vt:lpstr>Windows Copilot Library</vt:lpstr>
      <vt:lpstr>DirectML</vt:lpstr>
      <vt:lpstr>ONNX, ONNX Runtime (ORT), ORT GenAI, Olive</vt:lpstr>
      <vt:lpstr>AI Toolkit for VS Code</vt:lpstr>
      <vt:lpstr>aka.ms/wcr</vt:lpstr>
      <vt:lpstr>.NET Conf: Focus on AI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revision>1</cp:revision>
  <dcterms:created xsi:type="dcterms:W3CDTF">2024-07-25T02:07:45Z</dcterms:created>
  <dcterms:modified xsi:type="dcterms:W3CDTF">2024-08-06T21:55:48Z</dcterms:modified>
  <cp:category/>
</cp:coreProperties>
</file>